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85" r:id="rId8"/>
    <p:sldId id="265" r:id="rId9"/>
    <p:sldId id="287" r:id="rId10"/>
    <p:sldId id="289" r:id="rId11"/>
    <p:sldId id="266" r:id="rId12"/>
    <p:sldId id="288" r:id="rId13"/>
    <p:sldId id="280" r:id="rId14"/>
    <p:sldId id="281" r:id="rId15"/>
    <p:sldId id="278" r:id="rId16"/>
    <p:sldId id="267" r:id="rId17"/>
    <p:sldId id="279" r:id="rId18"/>
    <p:sldId id="282" r:id="rId19"/>
    <p:sldId id="268" r:id="rId20"/>
    <p:sldId id="283" r:id="rId21"/>
    <p:sldId id="286" r:id="rId22"/>
    <p:sldId id="269" r:id="rId23"/>
    <p:sldId id="270" r:id="rId24"/>
    <p:sldId id="272" r:id="rId25"/>
    <p:sldId id="284" r:id="rId26"/>
    <p:sldId id="290" r:id="rId27"/>
    <p:sldId id="273" r:id="rId28"/>
    <p:sldId id="274" r:id="rId29"/>
    <p:sldId id="275" r:id="rId30"/>
    <p:sldId id="276" r:id="rId31"/>
    <p:sldId id="27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1116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0765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968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75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5750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966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119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1068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916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38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986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438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20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878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652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690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7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85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8B58E8-FA88-4730-921C-F2370568872B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9A1F45-F26D-4F61-BA52-534FA2A79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13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80CA11-13E9-4B0F-97E8-93B2BC194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42" y="281355"/>
            <a:ext cx="11957537" cy="2190914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образования  РЕСПУБЛИКИ  МОРДОВИЯ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 КАЗЕННОЕ  УЧРЕЖДЕНИЕ  СОЦИАЛЬНОГО  ОБСЛУЖИВАНИЯ  Республики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«республиканский  социальный  приют  для  детей  и  подростков «надежда»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207C68F-5BDC-426F-BB07-0541D2796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151" y="2982351"/>
            <a:ext cx="7751298" cy="359429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первую квалификационную категорию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педагога</a:t>
            </a:r>
          </a:p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Волковой </a:t>
            </a:r>
          </a:p>
          <a:p>
            <a:pPr algn="ctr"/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натальи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александровны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EE6746-1DE6-4614-9F57-02F19F09DE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97" t="50000" r="44001" b="19003"/>
          <a:stretch/>
        </p:blipFill>
        <p:spPr>
          <a:xfrm rot="5400000">
            <a:off x="7997315" y="3608531"/>
            <a:ext cx="3517257" cy="226489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981705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B5F5A6-B7A4-4CD9-A91A-41991B92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912641" cy="834189"/>
          </a:xfrm>
        </p:spPr>
        <p:txBody>
          <a:bodyPr/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Наличие  публикаций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46EABA-FAA9-4B08-8769-60C98BFA5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07" r="12193"/>
          <a:stretch/>
        </p:blipFill>
        <p:spPr>
          <a:xfrm>
            <a:off x="6142121" y="2657516"/>
            <a:ext cx="5901025" cy="3775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5E04C3-2503-429D-9450-F76EBDC21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16"/>
          <a:stretch/>
        </p:blipFill>
        <p:spPr>
          <a:xfrm>
            <a:off x="148854" y="1026448"/>
            <a:ext cx="5889508" cy="37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42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497FB82-A437-4057-9D51-C63455CF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40678"/>
            <a:ext cx="11394831" cy="78779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 участия  в  инновационной                                      (экспериментальной)  деятельности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7A2B60-F655-4F5D-B051-D142129E4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980" y="1118106"/>
            <a:ext cx="3935705" cy="5563288"/>
          </a:xfrm>
          <a:prstGeom prst="rect">
            <a:avLst/>
          </a:prstGeom>
        </p:spPr>
      </p:pic>
      <p:pic>
        <p:nvPicPr>
          <p:cNvPr id="6146" name="Picture 2" descr="C:\Users\Админ\Desktop\СКАН Волковой\резу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3745" y="1169871"/>
            <a:ext cx="3884671" cy="5490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499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561C54-5B57-4B83-9021-CB47D7E1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9" y="112542"/>
            <a:ext cx="11408898" cy="844061"/>
          </a:xfrm>
        </p:spPr>
        <p:txBody>
          <a:bodyPr/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 участия  в  инновационной                                      (экспериментальной)  деятельности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01A140-94CB-45A4-B7F7-69C71DC4D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009" y="1182170"/>
            <a:ext cx="4057928" cy="5563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20ED901-B2B3-41E3-988D-838ECE484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7735" y="1182170"/>
            <a:ext cx="4033256" cy="55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315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7152E5-97B4-486C-8ECC-BB34A4FC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80" y="562708"/>
            <a:ext cx="11293642" cy="463987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 участия  воспитанников  в  конкурсах,  выставках, турнирах,  соревнованиях,  акциях,  фестивалях   </a:t>
            </a:r>
            <a:b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1" u="sng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республиканский  уровень</a:t>
            </a:r>
            <a:endParaRPr lang="ru-RU" sz="2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69CE2A-7C44-4D50-B1FC-4C450D24E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89" y="1887810"/>
            <a:ext cx="6306870" cy="4461746"/>
          </a:xfrm>
          <a:prstGeom prst="rect">
            <a:avLst/>
          </a:prstGeom>
        </p:spPr>
      </p:pic>
      <p:pic>
        <p:nvPicPr>
          <p:cNvPr id="7170" name="Picture 2" descr="C:\Users\Админ\Desktop\СКАН Волковой\мечта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3566" y="1651379"/>
            <a:ext cx="3553633" cy="5022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7690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7B36EA-34CF-40B3-A663-DC96921D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5" y="494600"/>
            <a:ext cx="11357811" cy="757425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7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 участия  воспитанников  в  конкурсах,  выставках, турнирах,  соревнованиях,  акциях,  фестивалях  </a:t>
            </a:r>
            <a:br>
              <a:rPr kumimoji="0" lang="ru-RU" sz="27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7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7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1" u="sng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республиканский  уровень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D2A11B-D307-44D5-AB55-CC60ABB3A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853" y="1899009"/>
            <a:ext cx="6127595" cy="4464391"/>
          </a:xfrm>
          <a:prstGeom prst="rect">
            <a:avLst/>
          </a:prstGeom>
        </p:spPr>
      </p:pic>
      <p:pic>
        <p:nvPicPr>
          <p:cNvPr id="8194" name="Picture 2" descr="C:\Users\Админ\Desktop\СКАН Волковой\мечта 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5685" y="1675331"/>
            <a:ext cx="3498058" cy="4943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042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453D19-1EA9-48D5-97FA-8E20AE88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896599" cy="163185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 участия  воспитанников  в  конкурсах,  выставках, турнирах,  соревнованиях,  акциях,  фестивалях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200" b="1" i="1" u="sng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республиканский  уровень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C52AAA-E01A-4598-B8E3-5FA5C1741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549" y="1631852"/>
            <a:ext cx="3844902" cy="50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9467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7C582B8-BF50-458E-97EB-1A124F51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5" y="0"/>
            <a:ext cx="11774658" cy="135246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 участия  воспитанников  в  конкурсах,  выставках, турнирах,  соревнованиях,  акциях,  фестивалях   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DEC6C6-5116-4EF0-9E90-90BF9ADD9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7508" y="1429819"/>
            <a:ext cx="3736068" cy="52804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D5B64F-F822-4D4F-81B0-9FC061774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9242" y="1429821"/>
            <a:ext cx="3736067" cy="52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156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DAD6B5-B5D2-4A34-8063-26C6A27F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2296"/>
            <a:ext cx="10880557" cy="12241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 участия  воспитанников  в  конкурсах,  выставках, турнирах,  соревнованиях,  акциях,  фестивалях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 уровень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616A8D-0692-4C71-A5C9-F235FB8D2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036" y="1613844"/>
            <a:ext cx="3625927" cy="51318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EDF90E-990D-43E1-84C2-7695F1C39B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616" y="1613844"/>
            <a:ext cx="3627995" cy="51318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C4D277-1FAF-4633-90B6-E2A426A8A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388" y="1613844"/>
            <a:ext cx="3724979" cy="513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6859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81521D-94F4-4E2D-A370-ACC17AF1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1293"/>
            <a:ext cx="11089104" cy="1331409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Результаты  участия  воспитанников  в  конкурсах,  выставках, турнирах,  соревнованиях,  акциях,  фестивалях  </a:t>
            </a:r>
            <a:b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1" u="sng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МЕЖДУНАРОДНЫЙ  уровень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20DCF82-8F13-4D62-A2EB-AFC829131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4722" y="1637732"/>
            <a:ext cx="7102555" cy="50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3325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0F0FEEF-EB0B-4985-9DF1-4D87A7A8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182881"/>
            <a:ext cx="11437034" cy="66118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 авторских  программ, методических  пособий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DD537E-E18F-40C0-B7E8-8A58B781F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3755" y="858132"/>
            <a:ext cx="4247954" cy="5831056"/>
          </a:xfrm>
          <a:prstGeom prst="rect">
            <a:avLst/>
          </a:prstGeom>
        </p:spPr>
      </p:pic>
      <p:pic>
        <p:nvPicPr>
          <p:cNvPr id="2050" name="Picture 2" descr="C:\Users\Админ\Desktop\СКАН Волковой\титул.прог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015" y="828674"/>
            <a:ext cx="4230805" cy="5845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92976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1F4849-E463-453F-B440-6A9E3F4A2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6" y="253218"/>
            <a:ext cx="11605845" cy="6246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20.07.1971 год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Мордовский  государственный педагогический  институт  им.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диплом  №345606;                                               дата  выдачи  30.06.1993г.;   «Учитель  математики, информатики  и  вычислительной  техники»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лет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в данном учреждении: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года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учреждения: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//rsp__nadezhda.soc13.ru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12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E85E49-716D-47BD-B7DE-3FB37ACE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128338"/>
            <a:ext cx="11357811" cy="1331494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400" dirty="0"/>
          </a:p>
        </p:txBody>
      </p:sp>
      <p:pic>
        <p:nvPicPr>
          <p:cNvPr id="10242" name="Picture 2" descr="C:\Users\Админ\Desktop\СКАН Волковой\выступ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5704" y="1531535"/>
            <a:ext cx="3645156" cy="5151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9276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A90EA4-DA77-418C-BAA4-5EA9E4BA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168812"/>
            <a:ext cx="11605847" cy="1322363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BF8032-32FF-4B9C-B4AE-B5ECC3D86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855" y="1491176"/>
            <a:ext cx="3697198" cy="52261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59A569-6834-475A-84CF-302F78A1F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370" y="1491175"/>
            <a:ext cx="3697199" cy="52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49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2E34D2C-41CE-4B49-AFEE-6C2C42D2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2" y="0"/>
            <a:ext cx="11943469" cy="1336431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FC6B6B-DB89-485C-877F-82FF66D69B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2497" y="1428673"/>
            <a:ext cx="4032952" cy="5219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308C62-B012-4490-9DDA-E8ABA61F64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224" y="1392084"/>
            <a:ext cx="4032952" cy="52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670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A4A4274-711C-43B8-9ACF-015C4DDF1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25" y="0"/>
            <a:ext cx="11563643" cy="92846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 мастер-классов, открытых  мероприятий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3702D0-18CC-4D13-ACF0-4F9E1BE51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2" t="1637" r="7317" b="4328"/>
          <a:stretch/>
        </p:blipFill>
        <p:spPr>
          <a:xfrm>
            <a:off x="3715033" y="928469"/>
            <a:ext cx="4163476" cy="5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238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C716C65-0CE5-4831-8242-EC4AB8B8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126610"/>
            <a:ext cx="11324492" cy="71745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общественно-педагогическая  активность  педагога: участие  в экспертных  комиссиях, в  жюри  конкурсов</a:t>
            </a:r>
          </a:p>
        </p:txBody>
      </p:sp>
      <p:pic>
        <p:nvPicPr>
          <p:cNvPr id="4098" name="Picture 2" descr="C:\Users\Админ\Desktop\СКАН Волковой\профсою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8660" y="1101631"/>
            <a:ext cx="3963393" cy="5601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351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4A2103-8B96-40B3-8B45-03CA8920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0"/>
            <a:ext cx="11563643" cy="1097280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общественно-педагогическая  активность  педагога: </a:t>
            </a:r>
            <a:r>
              <a:rPr kumimoji="0" lang="en-US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 в экспертных  комиссиях, в  жюри  конкурсов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B24732-5B27-4FC4-9825-ADABBE491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1699" y="1097279"/>
            <a:ext cx="4098005" cy="5680145"/>
          </a:xfrm>
          <a:prstGeom prst="rect">
            <a:avLst/>
          </a:prstGeom>
        </p:spPr>
      </p:pic>
      <p:pic>
        <p:nvPicPr>
          <p:cNvPr id="5123" name="Picture 3" descr="C:\Users\Админ\Desktop\СКАН Волковой\консилиу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877" y="1132764"/>
            <a:ext cx="4050946" cy="5527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64578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" y="0"/>
            <a:ext cx="11286699" cy="1091821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общественно-педагогическая  активность  педагога: участие  в экспертных  комиссиях, в  жюри  конкурсов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513AF7-F72C-4218-B67F-4DDFCAFEB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6766" y="1269242"/>
            <a:ext cx="3791962" cy="5360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4A08C1F-FEFA-4C0B-B297-F8C188DBF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3853" y="1269242"/>
            <a:ext cx="3791963" cy="53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639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9F4EC39-D71D-4F5E-B7F6-967992A0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849707" cy="786063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наставничество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1E6B17-AAD2-47BD-AAF5-840F9AE65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652" y="1168085"/>
            <a:ext cx="4190092" cy="5689915"/>
          </a:xfrm>
          <a:prstGeom prst="rect">
            <a:avLst/>
          </a:prstGeom>
        </p:spPr>
      </p:pic>
      <p:pic>
        <p:nvPicPr>
          <p:cNvPr id="9218" name="Picture 2" descr="C:\Users\Админ\Desktop\СКАН Волковой\наста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1871"/>
            <a:ext cx="4058653" cy="5736129"/>
          </a:xfrm>
          <a:prstGeom prst="rect">
            <a:avLst/>
          </a:prstGeom>
          <a:noFill/>
        </p:spPr>
      </p:pic>
      <p:pic>
        <p:nvPicPr>
          <p:cNvPr id="2050" name="Picture 2" descr="E:\Аттестация высшая 2022 мин обр\Чистовик\в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3608" y="1138988"/>
            <a:ext cx="4158391" cy="5719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51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89F3E9D-D76F-438F-90FB-32E16E0D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140678"/>
            <a:ext cx="11493305" cy="534571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педагога  в  профессиональных  конкурсах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30284D-CE34-4A6E-8A92-225D03219A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9" r="4073" b="8457"/>
          <a:stretch/>
        </p:blipFill>
        <p:spPr>
          <a:xfrm>
            <a:off x="1505230" y="828628"/>
            <a:ext cx="4326912" cy="58886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97198BD-0C34-46EE-9057-BF2018E92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83" t="2051" b="3882"/>
          <a:stretch/>
        </p:blipFill>
        <p:spPr>
          <a:xfrm>
            <a:off x="6455393" y="828628"/>
            <a:ext cx="4326912" cy="58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0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9B7DA69-A2B5-4475-AB3E-03FA9744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54746"/>
            <a:ext cx="10976316" cy="49236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 и   поощрения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89B0899-E029-40E0-8957-D8F633C38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4" t="4000" r="7880" b="4000"/>
          <a:stretch/>
        </p:blipFill>
        <p:spPr>
          <a:xfrm>
            <a:off x="6756165" y="790722"/>
            <a:ext cx="4165795" cy="5912532"/>
          </a:xfrm>
          <a:prstGeom prst="rect">
            <a:avLst/>
          </a:prstGeom>
        </p:spPr>
      </p:pic>
      <p:pic>
        <p:nvPicPr>
          <p:cNvPr id="1026" name="Picture 2" descr="C:\Users\Админ\Desktop\Scan.jpg"/>
          <p:cNvPicPr>
            <a:picLocks noChangeAspect="1" noChangeArrowheads="1"/>
          </p:cNvPicPr>
          <p:nvPr/>
        </p:nvPicPr>
        <p:blipFill>
          <a:blip r:embed="rId3" cstate="print"/>
          <a:srcRect b="4174"/>
          <a:stretch>
            <a:fillRect/>
          </a:stretch>
        </p:blipFill>
        <p:spPr bwMode="auto">
          <a:xfrm>
            <a:off x="1404811" y="805216"/>
            <a:ext cx="4333194" cy="5841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713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11ABAC-14D2-4546-AF30-D31D86051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95" y="112542"/>
            <a:ext cx="11422967" cy="731519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 с  воспитанниками</a:t>
            </a:r>
          </a:p>
        </p:txBody>
      </p:sp>
      <p:pic>
        <p:nvPicPr>
          <p:cNvPr id="1027" name="Picture 3" descr="C:\Users\Админ\Desktop\СКАН Волковой\с воспи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4887" y="753614"/>
            <a:ext cx="4193682" cy="5926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2074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7BBAB1C-55F0-4492-BC79-D290C049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96252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 и   поощрения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9CF13A-D31F-4FCC-88D8-F7D529BAF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2" t="7855" r="4497" b="7970"/>
          <a:stretch/>
        </p:blipFill>
        <p:spPr>
          <a:xfrm>
            <a:off x="216989" y="1009445"/>
            <a:ext cx="5661161" cy="41512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D2C137-9AA9-456E-BD38-B1F78DE61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8" t="8889" r="4269" b="7368"/>
          <a:stretch/>
        </p:blipFill>
        <p:spPr>
          <a:xfrm>
            <a:off x="6096000" y="2377882"/>
            <a:ext cx="5879011" cy="41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5103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0FC875-1AEB-4973-B050-6F710F8A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848473" cy="96417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  и   поощрения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1A058C-F19E-4799-90AE-24416B08C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928" y="784673"/>
            <a:ext cx="4286249" cy="58709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9B4B9C-7A8C-4635-A0AB-869C26036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2288" y="849004"/>
            <a:ext cx="4175960" cy="58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56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D2FC84-D03F-4469-AC87-15A5539C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6610"/>
            <a:ext cx="10948181" cy="647113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Эффективность  ранней  профилактики  правонарушений</a:t>
            </a:r>
          </a:p>
        </p:txBody>
      </p:sp>
      <p:pic>
        <p:nvPicPr>
          <p:cNvPr id="1026" name="Picture 2" descr="C:\Users\Админ\Desktop\СКАН Волковой\правонару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7591" y="818866"/>
            <a:ext cx="4123371" cy="5827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7143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054D9ED-778D-4B49-B83C-C6F39C8BF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3" y="154746"/>
            <a:ext cx="11662115" cy="54863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 с учителями,  родителями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201247-754F-4769-A7EF-A5C95C4ED0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705" y="968256"/>
            <a:ext cx="4129286" cy="5734998"/>
          </a:xfrm>
          <a:prstGeom prst="rect">
            <a:avLst/>
          </a:prstGeom>
        </p:spPr>
      </p:pic>
      <p:pic>
        <p:nvPicPr>
          <p:cNvPr id="2050" name="Picture 2" descr="C:\Users\Админ\Desktop\СКАН Волковой\с роди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1566" y="996287"/>
            <a:ext cx="4026805" cy="5691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415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6A7D080-A1EF-4322-B483-3BE3E814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8" y="126611"/>
            <a:ext cx="11718387" cy="87219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 с  правоохранительными, общественными  организациями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7EC22D-D656-449C-944D-99AF021E1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4084" y="1146515"/>
            <a:ext cx="4105033" cy="5584874"/>
          </a:xfrm>
          <a:prstGeom prst="rect">
            <a:avLst/>
          </a:prstGeom>
        </p:spPr>
      </p:pic>
      <p:pic>
        <p:nvPicPr>
          <p:cNvPr id="3074" name="Picture 2" descr="C:\Users\Админ\Desktop\СКАН Волковой\Пы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4991" y="1146411"/>
            <a:ext cx="3920582" cy="5540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9720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2ADB87-7867-442F-910F-4D183EC7A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4" y="1"/>
            <a:ext cx="11310424" cy="1125414"/>
          </a:xfrm>
        </p:spPr>
        <p:txBody>
          <a:bodyPr/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Взаимодействие  с  правоохранительными, общественными  организациями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4A856E-0918-46A2-8CE9-361B2D4E1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4407" y="1231662"/>
            <a:ext cx="4299044" cy="5477987"/>
          </a:xfrm>
          <a:prstGeom prst="rect">
            <a:avLst/>
          </a:prstGeom>
        </p:spPr>
      </p:pic>
      <p:pic>
        <p:nvPicPr>
          <p:cNvPr id="1026" name="Picture 2" descr="E:\Аттестация высшая 2022 мин обр\Чистовик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1117" y="1209820"/>
            <a:ext cx="3863314" cy="54512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700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2031C7B-E624-4A04-844B-945E89554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6609"/>
            <a:ext cx="10962248" cy="94253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 публикаций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 порталах  сети  интернет)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B97281-C618-4F07-8844-702AE15EE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3329" y="1179156"/>
            <a:ext cx="3875180" cy="54783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B6D6A18-B545-4954-94C7-7F3BF4968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8466" y="1179156"/>
            <a:ext cx="3875180" cy="54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6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FEBCDF-0CD0-4E26-8606-A4249A51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82881"/>
            <a:ext cx="10765301" cy="815926"/>
          </a:xfrm>
        </p:spPr>
        <p:txBody>
          <a:bodyPr/>
          <a:lstStyle/>
          <a:p>
            <a:pPr algn="ctr"/>
            <a:r>
              <a:rPr kumimoji="0" lang="ru-RU" sz="2400" b="1" i="1" u="none" strike="noStrike" kern="1200" cap="all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Наличие  публикаций</a:t>
            </a:r>
            <a:endParaRPr lang="ru-RU" dirty="0"/>
          </a:p>
        </p:txBody>
      </p:sp>
      <p:pic>
        <p:nvPicPr>
          <p:cNvPr id="11266" name="Picture 2" descr="C:\Users\Админ\Desktop\СКАН Волковой\публ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6101" y="968991"/>
            <a:ext cx="3997835" cy="5650173"/>
          </a:xfrm>
          <a:prstGeom prst="rect">
            <a:avLst/>
          </a:prstGeom>
          <a:noFill/>
        </p:spPr>
      </p:pic>
      <p:pic>
        <p:nvPicPr>
          <p:cNvPr id="11267" name="Picture 3" descr="C:\Users\Админ\Desktop\СКАН Волковой\публ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7845" y="992449"/>
            <a:ext cx="4010207" cy="5626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13652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Небес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652</TotalTime>
  <Words>365</Words>
  <Application>Microsoft Office PowerPoint</Application>
  <PresentationFormat>Произвольный</PresentationFormat>
  <Paragraphs>43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Небесная</vt:lpstr>
      <vt:lpstr>МИНИСТЕРСТВо  образования  РЕСПУБЛИКИ  МОРДОВИЯ   ГОСУДАРСТВЕННОЕ  КАЗЕННОЕ  УЧРЕЖДЕНИЕ  СОЦИАЛЬНОГО  ОБСЛУЖИВАНИЯ  Республики мордовия  «республиканский  социальный  приют  для  детей  и  подростков «надежда»</vt:lpstr>
      <vt:lpstr>Слайд 2</vt:lpstr>
      <vt:lpstr> Взаимодействие  с  воспитанниками</vt:lpstr>
      <vt:lpstr> Эффективность  ранней  профилактики  правонарушений</vt:lpstr>
      <vt:lpstr> Взаимодействие  с учителями,  родителями</vt:lpstr>
      <vt:lpstr> Взаимодействие  с  правоохранительными, общественными  организациями</vt:lpstr>
      <vt:lpstr> Взаимодействие  с  правоохранительными, общественными  организациями</vt:lpstr>
      <vt:lpstr> Наличие  публикаций (на  порталах  сети  интернет)</vt:lpstr>
      <vt:lpstr> Наличие  публикаций</vt:lpstr>
      <vt:lpstr> Наличие  публикаций</vt:lpstr>
      <vt:lpstr> Результаты  участия  в  инновационной                                      (экспериментальной)  деятельности</vt:lpstr>
      <vt:lpstr> Результаты  участия  в  инновационной                                      (экспериментальной)  деятельности</vt:lpstr>
      <vt:lpstr> Результаты  участия  воспитанников  в  конкурсах,  выставках, турнирах,  соревнованиях,  акциях,  фестивалях      республиканский  уровень</vt:lpstr>
      <vt:lpstr> Результаты  участия  воспитанников  в  конкурсах,  выставках, турнирах,  соревнованиях,  акциях,  фестивалях    республиканский  уровень</vt:lpstr>
      <vt:lpstr> Результаты  участия  воспитанников  в  конкурсах,  выставках, турнирах,  соревнованиях,  акциях,  фестивалях   республиканский  уровень</vt:lpstr>
      <vt:lpstr> Результаты  участия  воспитанников  в  конкурсах,  выставках, турнирах,  соревнованиях,  акциях,  фестивалях     российский уровень</vt:lpstr>
      <vt:lpstr> Результаты  участия  воспитанников  в  конкурсах,  выставках, турнирах,  соревнованиях,  акциях,  фестивалях   российский  уровень</vt:lpstr>
      <vt:lpstr> Результаты  участия  воспитанников  в  конкурсах,  выставках, турнирах,  соревнованиях,  акциях,  фестивалях    МЕЖДУНАРОДНЫЙ  уровень</vt:lpstr>
      <vt:lpstr> Наличие  авторских  программ, методических  пособий</vt:lpstr>
      <vt:lpstr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 Проведение  мастер-классов, открытых  мероприятий</vt:lpstr>
      <vt:lpstr> общественно-педагогическая  активность  педагога: участие  в экспертных  комиссиях, в  жюри  конкурсов</vt:lpstr>
      <vt:lpstr> общественно-педагогическая  активность  педагога:  участие  в экспертных  комиссиях, в  жюри  конкурсов</vt:lpstr>
      <vt:lpstr> общественно-педагогическая  активность  педагога: участие  в экспертных  комиссиях, в  жюри  конкурсов</vt:lpstr>
      <vt:lpstr> наставничество</vt:lpstr>
      <vt:lpstr>Участие  педагога  в  профессиональных  конкурсах</vt:lpstr>
      <vt:lpstr> Награды  и   поощрения</vt:lpstr>
      <vt:lpstr> НАГРАДЫ  и   поощрения</vt:lpstr>
      <vt:lpstr> Награды   и  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User</cp:lastModifiedBy>
  <cp:revision>61</cp:revision>
  <dcterms:created xsi:type="dcterms:W3CDTF">2022-02-06T12:09:45Z</dcterms:created>
  <dcterms:modified xsi:type="dcterms:W3CDTF">2022-03-07T19:31:38Z</dcterms:modified>
</cp:coreProperties>
</file>